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7" r:id="rId4"/>
    <p:sldId id="28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7" r:id="rId15"/>
    <p:sldId id="258" r:id="rId16"/>
    <p:sldId id="263" r:id="rId17"/>
    <p:sldId id="262" r:id="rId18"/>
    <p:sldId id="264" r:id="rId19"/>
    <p:sldId id="275" r:id="rId20"/>
    <p:sldId id="274" r:id="rId21"/>
    <p:sldId id="276" r:id="rId22"/>
    <p:sldId id="292" r:id="rId23"/>
    <p:sldId id="293" r:id="rId24"/>
    <p:sldId id="294" r:id="rId25"/>
    <p:sldId id="295" r:id="rId26"/>
    <p:sldId id="259" r:id="rId27"/>
    <p:sldId id="261" r:id="rId28"/>
    <p:sldId id="260" r:id="rId29"/>
    <p:sldId id="277" r:id="rId30"/>
    <p:sldId id="290" r:id="rId31"/>
    <p:sldId id="291" r:id="rId32"/>
    <p:sldId id="278" r:id="rId33"/>
    <p:sldId id="279" r:id="rId34"/>
    <p:sldId id="281" r:id="rId35"/>
    <p:sldId id="280" r:id="rId36"/>
    <p:sldId id="282" r:id="rId37"/>
    <p:sldId id="283" r:id="rId38"/>
    <p:sldId id="284" r:id="rId39"/>
    <p:sldId id="286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5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7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3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3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0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226565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rix.ncats.nih.gov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ubs.acs.org/doi/full/10.1021/ci700409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8358"/>
            <a:ext cx="9144000" cy="3352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Similar Compounds Show Similar Activities- Is This True for Drug Combinations?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[Additional Information]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27621"/>
            <a:ext cx="9144000" cy="1263316"/>
          </a:xfrm>
        </p:spPr>
        <p:txBody>
          <a:bodyPr/>
          <a:lstStyle/>
          <a:p>
            <a:r>
              <a:rPr lang="en-US" dirty="0" smtClean="0"/>
              <a:t>Intern: Sarita Lee</a:t>
            </a:r>
          </a:p>
          <a:p>
            <a:r>
              <a:rPr lang="en-US" dirty="0" smtClean="0"/>
              <a:t>Mentors: Raj Guha &amp; Lu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133"/>
            <a:ext cx="4442072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</p:spTree>
    <p:extLst>
      <p:ext uri="{BB962C8B-B14F-4D97-AF65-F5344CB8AC3E}">
        <p14:creationId xmlns:p14="http://schemas.microsoft.com/office/powerpoint/2010/main" val="13287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4" y="2433472"/>
            <a:ext cx="350070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– Sample KS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hypothesis: there is no difference between the two datasets</a:t>
            </a:r>
          </a:p>
          <a:p>
            <a:r>
              <a:rPr lang="en-US" dirty="0" smtClean="0"/>
              <a:t>Accepted or rejected </a:t>
            </a:r>
          </a:p>
          <a:p>
            <a:endParaRPr lang="en-US" dirty="0"/>
          </a:p>
          <a:p>
            <a:r>
              <a:rPr lang="en-US" dirty="0" smtClean="0"/>
              <a:t>Two Sample- means neither of the distributions are taken as the expected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r="1072" b="6890"/>
          <a:stretch/>
        </p:blipFill>
        <p:spPr>
          <a:xfrm>
            <a:off x="1499984" y="2868529"/>
            <a:ext cx="3348766" cy="457200"/>
          </a:xfrm>
          <a:prstGeom prst="rect">
            <a:avLst/>
          </a:prstGeom>
        </p:spPr>
      </p:pic>
      <p:pic>
        <p:nvPicPr>
          <p:cNvPr id="8194" name="Picture 2" descr="https://upload.wikimedia.org/wikipedia/commons/thumb/3/3f/KS2_Example.png/300px-KS2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42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c/cf/KS_Example.png/300px-KS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9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00" y="2411329"/>
            <a:ext cx="265471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425" y="2411329"/>
            <a:ext cx="2514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Null hypothesis: there is no difference between the two </a:t>
            </a:r>
            <a:r>
              <a:rPr lang="en-US" dirty="0" smtClean="0"/>
              <a:t>datasets</a:t>
            </a:r>
          </a:p>
          <a:p>
            <a:r>
              <a:rPr lang="en-US" dirty="0" smtClean="0"/>
              <a:t>Simulation</a:t>
            </a:r>
          </a:p>
          <a:p>
            <a:r>
              <a:rPr lang="en-US" dirty="0" smtClean="0"/>
              <a:t>Sensitive to spatial distribution</a:t>
            </a:r>
          </a:p>
          <a:p>
            <a:r>
              <a:rPr lang="en-US" dirty="0" smtClean="0"/>
              <a:t>Insensitive to differences in amounts between the two datasets</a:t>
            </a:r>
          </a:p>
          <a:p>
            <a:r>
              <a:rPr lang="en-US" dirty="0" smtClean="0"/>
              <a:t>Accept or reject the null- based on p value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www.jstor.org/stable/2265656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Comparisons for All Drugs in an Assay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@ NCATS: </a:t>
            </a:r>
            <a:r>
              <a:rPr lang="en-US" dirty="0" smtClean="0">
                <a:hlinkClick r:id="rId2"/>
              </a:rPr>
              <a:t>https://matrix.ncats.nih.gov/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Metrics- </a:t>
            </a:r>
            <a:br>
              <a:rPr lang="en-US" dirty="0" smtClean="0"/>
            </a:br>
            <a:r>
              <a:rPr lang="en-US" dirty="0" smtClean="0"/>
              <a:t>Response Matrices in an Assay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272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1: </a:t>
            </a:r>
            <a:r>
              <a:rPr lang="en-US" dirty="0"/>
              <a:t>C</a:t>
            </a:r>
            <a:r>
              <a:rPr lang="en-US" dirty="0" smtClean="0"/>
              <a:t>ompare one drug combination </a:t>
            </a:r>
          </a:p>
          <a:p>
            <a:pPr marL="0" indent="0">
              <a:buNone/>
            </a:pPr>
            <a:r>
              <a:rPr lang="en-US" dirty="0" smtClean="0"/>
              <a:t>to one other drug combination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2: Compare one drug combination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Step 3: Compare all drug combinations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83677" y="5218603"/>
            <a:ext cx="4607170" cy="1217157"/>
            <a:chOff x="7083677" y="5218603"/>
            <a:chExt cx="4607170" cy="12171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677" y="5218603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9785" y="521860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831" y="552136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5218603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5218603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5521360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31" y="1691640"/>
            <a:ext cx="13716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6" y="1690688"/>
            <a:ext cx="1371600" cy="1371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77862" y="3513751"/>
            <a:ext cx="4212985" cy="1371600"/>
            <a:chOff x="7477862" y="3513751"/>
            <a:chExt cx="4212985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3513751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3513751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3816508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62" y="3513751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5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of Compounds- Steps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Structure </a:t>
            </a:r>
            <a:r>
              <a:rPr lang="en-US" sz="3600" dirty="0"/>
              <a:t>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Compounds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892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Step 1. Compare one drug combination to another drug combination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y agents</a:t>
            </a:r>
          </a:p>
          <a:p>
            <a:pPr>
              <a:buFontTx/>
              <a:buChar char="-"/>
            </a:pPr>
            <a:r>
              <a:rPr lang="en-US" sz="2400" dirty="0" smtClean="0"/>
              <a:t>Average those values</a:t>
            </a:r>
          </a:p>
          <a:p>
            <a:pPr marL="0" indent="0">
              <a:buNone/>
            </a:pPr>
            <a:r>
              <a:rPr lang="en-US" sz="2400" dirty="0" smtClean="0"/>
              <a:t>Step </a:t>
            </a:r>
            <a:r>
              <a:rPr lang="en-US" sz="2400" dirty="0"/>
              <a:t>2: Compare one drug combination </a:t>
            </a:r>
            <a:r>
              <a:rPr lang="en-US" sz="2400" dirty="0" smtClean="0"/>
              <a:t>to </a:t>
            </a:r>
            <a:r>
              <a:rPr lang="en-US" sz="2400" dirty="0"/>
              <a:t>all other drug </a:t>
            </a:r>
            <a:r>
              <a:rPr lang="en-US" sz="2400" dirty="0" smtClean="0"/>
              <a:t>combinations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Step 3: Compare all drug </a:t>
            </a:r>
            <a:r>
              <a:rPr lang="en-US" sz="2400" dirty="0" smtClean="0"/>
              <a:t>combinations to </a:t>
            </a:r>
            <a:r>
              <a:rPr lang="en-US" sz="2400" dirty="0"/>
              <a:t>all other </a:t>
            </a:r>
            <a:r>
              <a:rPr lang="en-US" sz="2400" dirty="0" smtClean="0"/>
              <a:t>drug </a:t>
            </a:r>
            <a:r>
              <a:rPr lang="en-US" sz="2400" dirty="0"/>
              <a:t>combinations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087814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450029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711672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1065843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3" y="1651924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49" y="1651924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12643" r="11439" b="5485"/>
          <a:stretch/>
        </p:blipFill>
        <p:spPr>
          <a:xfrm>
            <a:off x="5695395" y="2794924"/>
            <a:ext cx="666206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6423" r="9461" b="11647"/>
          <a:stretch/>
        </p:blipFill>
        <p:spPr>
          <a:xfrm>
            <a:off x="6641953" y="1690820"/>
            <a:ext cx="1300976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1501" r="10120" b="5459"/>
          <a:stretch/>
        </p:blipFill>
        <p:spPr>
          <a:xfrm>
            <a:off x="9005307" y="2794792"/>
            <a:ext cx="862884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24411" r="11214" b="14185"/>
          <a:stretch/>
        </p:blipFill>
        <p:spPr>
          <a:xfrm>
            <a:off x="10008249" y="1690688"/>
            <a:ext cx="1715589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11266" y="3706996"/>
            <a:ext cx="197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agents’ dissimilarity</a:t>
            </a:r>
            <a:endParaRPr lang="en-US" sz="16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47519" y="3706996"/>
            <a:ext cx="211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agents’ difference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26684" y="404540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47552" y="3930651"/>
            <a:ext cx="4212985" cy="1371600"/>
            <a:chOff x="6247552" y="3930651"/>
            <a:chExt cx="4212985" cy="13716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967154" y="5485733"/>
            <a:ext cx="4607170" cy="1217157"/>
            <a:chOff x="5904401" y="5485733"/>
            <a:chExt cx="4607170" cy="121715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5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Dose </a:t>
            </a:r>
            <a:r>
              <a:rPr lang="en-US" sz="3600" dirty="0"/>
              <a:t>Response 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Dose Responses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624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 1. Compare one </a:t>
            </a:r>
            <a:r>
              <a:rPr lang="en-US" dirty="0" smtClean="0"/>
              <a:t>dose response to </a:t>
            </a:r>
            <a:r>
              <a:rPr lang="en-US" dirty="0"/>
              <a:t>another dose response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dirty="0" smtClean="0"/>
              <a:t>Compare </a:t>
            </a:r>
            <a:r>
              <a:rPr lang="en-US" dirty="0"/>
              <a:t>corresponding y agents</a:t>
            </a:r>
          </a:p>
          <a:p>
            <a:pPr>
              <a:buFontTx/>
              <a:buChar char="-"/>
            </a:pPr>
            <a:r>
              <a:rPr lang="en-US" dirty="0"/>
              <a:t>Average those values</a:t>
            </a:r>
          </a:p>
          <a:p>
            <a:pPr marL="0" indent="0">
              <a:buNone/>
            </a:pPr>
            <a:r>
              <a:rPr lang="en-US" dirty="0"/>
              <a:t>Step 2: Compare one dose response </a:t>
            </a:r>
            <a:r>
              <a:rPr lang="en-US" dirty="0" smtClean="0"/>
              <a:t>to </a:t>
            </a:r>
            <a:r>
              <a:rPr lang="en-US" dirty="0"/>
              <a:t>all </a:t>
            </a:r>
            <a:r>
              <a:rPr lang="en-US" dirty="0" smtClean="0"/>
              <a:t>other</a:t>
            </a:r>
            <a:r>
              <a:rPr lang="en-US" dirty="0"/>
              <a:t> dose </a:t>
            </a:r>
            <a:r>
              <a:rPr lang="en-US" dirty="0" smtClean="0"/>
              <a:t>responses</a:t>
            </a:r>
          </a:p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3: Compare all dose </a:t>
            </a:r>
            <a:r>
              <a:rPr lang="en-US" dirty="0" smtClean="0"/>
              <a:t>responses to </a:t>
            </a:r>
            <a:r>
              <a:rPr lang="en-US" dirty="0"/>
              <a:t>all other dose </a:t>
            </a:r>
            <a:r>
              <a:rPr lang="en-US" dirty="0" smtClean="0"/>
              <a:t>responses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09" y="1732582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50" y="173258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024" y="272496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309212" y="223007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1039" y="3669636"/>
            <a:ext cx="4212985" cy="1371600"/>
            <a:chOff x="6247552" y="3930651"/>
            <a:chExt cx="4212985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443839" y="5279242"/>
            <a:ext cx="4607170" cy="1217157"/>
            <a:chOff x="5904401" y="5485733"/>
            <a:chExt cx="4607170" cy="121715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8594073" y="2762430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065261" y="2234588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299632" y="271123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8050449" y="273496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6200000">
            <a:off x="6773667" y="3183771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6200000">
            <a:off x="9557186" y="3183770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38024" y="3570166"/>
            <a:ext cx="197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dose responses’ dissimilarity</a:t>
            </a:r>
            <a:endParaRPr lang="en-US" sz="16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74277" y="3570166"/>
            <a:ext cx="211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dose responses’ difference</a:t>
            </a:r>
            <a:endParaRPr lang="en-US" sz="16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25811" y="428977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Diseases Treated with Drug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</a:t>
            </a:r>
          </a:p>
          <a:p>
            <a:r>
              <a:rPr lang="en-US" dirty="0" smtClean="0"/>
              <a:t>Leprosy</a:t>
            </a:r>
          </a:p>
          <a:p>
            <a:r>
              <a:rPr lang="en-US" dirty="0" smtClean="0"/>
              <a:t>Cancer</a:t>
            </a:r>
          </a:p>
          <a:p>
            <a:r>
              <a:rPr lang="en-US" dirty="0" smtClean="0"/>
              <a:t>Malaria</a:t>
            </a:r>
          </a:p>
          <a:p>
            <a:r>
              <a:rPr lang="en-US" dirty="0" smtClean="0"/>
              <a:t>HIV/AIDS</a:t>
            </a:r>
          </a:p>
          <a:p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7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51465"/>
              </p:ext>
            </p:extLst>
          </p:nvPr>
        </p:nvGraphicFramePr>
        <p:xfrm>
          <a:off x="2470483" y="1361637"/>
          <a:ext cx="7905844" cy="527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483" y="1361637"/>
                        <a:ext cx="7905844" cy="527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2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30536"/>
              </p:ext>
            </p:extLst>
          </p:nvPr>
        </p:nvGraphicFramePr>
        <p:xfrm>
          <a:off x="2165685" y="1362002"/>
          <a:ext cx="8243998" cy="549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5685" y="1362002"/>
                        <a:ext cx="8243998" cy="5495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1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337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Question 2: Structure Correlated With Combination Response-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800" dirty="0" smtClean="0"/>
              <a:t>Three Malaria Strains: HB3 (AID 1764), dD2</a:t>
            </a:r>
            <a:r>
              <a:rPr lang="en-US" sz="2800" dirty="0"/>
              <a:t> (AID </a:t>
            </a:r>
            <a:r>
              <a:rPr lang="en-US" sz="2800" dirty="0" smtClean="0"/>
              <a:t>1763), 3D7 (AID 1764)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960706"/>
            <a:ext cx="10286998" cy="4572000"/>
          </a:xfrm>
        </p:spPr>
      </p:pic>
    </p:spTree>
    <p:extLst>
      <p:ext uri="{BB962C8B-B14F-4D97-AF65-F5344CB8AC3E}">
        <p14:creationId xmlns:p14="http://schemas.microsoft.com/office/powerpoint/2010/main" val="4108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43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Question 2: Structure Correlated With </a:t>
            </a:r>
            <a:r>
              <a:rPr lang="en-US" b="1" dirty="0" smtClean="0"/>
              <a:t>Synergy-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25625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4305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Question </a:t>
            </a:r>
            <a:r>
              <a:rPr lang="en-US" sz="4000" b="1" dirty="0" smtClean="0"/>
              <a:t>3: </a:t>
            </a:r>
            <a:r>
              <a:rPr lang="en-US" sz="4000" b="1" dirty="0"/>
              <a:t>Dose Response Correlated With Combination Response-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25625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8211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Question 3: Dose Response Correlated With </a:t>
            </a:r>
            <a:r>
              <a:rPr lang="en-US" sz="4000" b="1" dirty="0" smtClean="0"/>
              <a:t>Synergy-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90688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Correlated with Synergy- Response Surfaces vs Delta Bliss Surfaces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Malaria Assay 1764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Response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Delta Bliss (Synergy)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1" y="2505075"/>
            <a:ext cx="41148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94" y="2500866"/>
            <a:ext cx="4114800" cy="41148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811935" y="6273229"/>
            <a:ext cx="2571305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1" dirty="0" smtClean="0"/>
              <a:t>Do these correlate?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1392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Response Surfaces vs Delta Bliss Surfaces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630433"/>
              </p:ext>
            </p:extLst>
          </p:nvPr>
        </p:nvGraphicFramePr>
        <p:xfrm>
          <a:off x="152400" y="1825625"/>
          <a:ext cx="11887200" cy="424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Acrobat Document" r:id="rId3" imgW="9601035" imgH="3428779" progId="Acrobat.Document.11">
                  <p:embed/>
                </p:oleObj>
              </mc:Choice>
              <mc:Fallback>
                <p:oleObj name="Acrobat Document" r:id="rId3" imgW="9601035" imgH="34287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4245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4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Property Principle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 Response- Lin’s CCC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Lin’s CCC- concordance 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1338"/>
          </a:xfrm>
        </p:spPr>
        <p:txBody>
          <a:bodyPr/>
          <a:lstStyle/>
          <a:p>
            <a:r>
              <a:rPr lang="en-US" dirty="0" smtClean="0"/>
              <a:t>Compares one set to another- how well a set or data compares to standard measurement/ test</a:t>
            </a:r>
          </a:p>
          <a:p>
            <a:r>
              <a:rPr lang="en-US" dirty="0" smtClean="0"/>
              <a:t>Ranges from -1 to +1</a:t>
            </a:r>
          </a:p>
          <a:p>
            <a:r>
              <a:rPr lang="en-US" dirty="0" smtClean="0"/>
              <a:t>0 = no correlation</a:t>
            </a:r>
          </a:p>
          <a:p>
            <a:r>
              <a:rPr lang="en-US" dirty="0" smtClean="0"/>
              <a:t>-/+ 1 = perfect correlation (negative correlation, not shown in our data because this would indicate an inverse relationship and all of dose responses started around 100 and decreased)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70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https://www.jstor.org/stable/2532051?seq=1#page_scan_tab_contents</a:t>
            </a:r>
          </a:p>
        </p:txBody>
      </p:sp>
      <p:pic>
        <p:nvPicPr>
          <p:cNvPr id="10242" name="Picture 2" descr="concordance correlation coeffic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2429669"/>
            <a:ext cx="43243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45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Discordant Pairs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Assays- Discordant Pairs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33027"/>
              </p:ext>
            </p:extLst>
          </p:nvPr>
        </p:nvGraphicFramePr>
        <p:xfrm>
          <a:off x="152400" y="1825625"/>
          <a:ext cx="118872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Acrobat Document" r:id="rId3" imgW="9258093" imgH="3086100" progId="Acrobat.Document.11">
                  <p:embed/>
                </p:oleObj>
              </mc:Choice>
              <mc:Fallback>
                <p:oleObj name="Acrobat Document" r:id="rId3" imgW="9258093" imgH="30861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0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07" y="365125"/>
            <a:ext cx="3200400" cy="6400800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41" y="365125"/>
            <a:ext cx="26003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70405"/>
              </p:ext>
            </p:extLst>
          </p:nvPr>
        </p:nvGraphicFramePr>
        <p:xfrm>
          <a:off x="2006265" y="1384534"/>
          <a:ext cx="8179469" cy="5033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Acrobat Document" r:id="rId3" imgW="8915152" imgH="5486179" progId="Acrobat.Document.11">
                  <p:embed/>
                </p:oleObj>
              </mc:Choice>
              <mc:Fallback>
                <p:oleObj name="Acrobat Document" r:id="rId3" imgW="8915152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265" y="1384534"/>
                        <a:ext cx="8179469" cy="5033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0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984707"/>
              </p:ext>
            </p:extLst>
          </p:nvPr>
        </p:nvGraphicFramePr>
        <p:xfrm>
          <a:off x="3352800" y="690563"/>
          <a:ext cx="54864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690563"/>
                        <a:ext cx="54864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0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265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2345991"/>
          </a:xfrm>
        </p:spPr>
        <p:txBody>
          <a:bodyPr/>
          <a:lstStyle/>
          <a:p>
            <a:r>
              <a:rPr lang="en-US" dirty="0" smtClean="0"/>
              <a:t>Dissimilarity Metrics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65125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590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http://pubs.acs.org/doi/full/10.1021/ci7004093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t="4320" r="7356" b="7208"/>
          <a:stretch/>
        </p:blipFill>
        <p:spPr>
          <a:xfrm>
            <a:off x="4681011" y="365125"/>
            <a:ext cx="6672789" cy="6400800"/>
          </a:xfrm>
        </p:spPr>
      </p:pic>
    </p:spTree>
    <p:extLst>
      <p:ext uri="{BB962C8B-B14F-4D97-AF65-F5344CB8AC3E}">
        <p14:creationId xmlns:p14="http://schemas.microsoft.com/office/powerpoint/2010/main" val="10956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Synergy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Single Agent (HSA)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the highest of the two numbers </a:t>
            </a:r>
          </a:p>
          <a:p>
            <a:r>
              <a:rPr lang="en-US" dirty="0" smtClean="0"/>
              <a:t>Too simple for this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Bliss Independence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for independence: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05" y="2499394"/>
            <a:ext cx="56292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Loewe Additivity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22558" cy="4351338"/>
          </a:xfrm>
        </p:spPr>
        <p:txBody>
          <a:bodyPr/>
          <a:lstStyle/>
          <a:p>
            <a:r>
              <a:rPr lang="en-US" dirty="0" smtClean="0"/>
              <a:t>Based on dose response curve</a:t>
            </a:r>
          </a:p>
          <a:p>
            <a:r>
              <a:rPr lang="en-US" dirty="0" smtClean="0"/>
              <a:t>Not reliable curve since only 6 or 10 points of data</a:t>
            </a:r>
            <a:endParaRPr lang="en-US" dirty="0"/>
          </a:p>
        </p:txBody>
      </p:sp>
      <p:pic>
        <p:nvPicPr>
          <p:cNvPr id="9218" name="Picture 2" descr="https://openi.nlm.nih.gov/imgs/512/109/4348553/PMC4348553_13321_2015_55_Fig2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52" y="1690688"/>
            <a:ext cx="566234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367379"/>
            <a:ext cx="9781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https://openi.nlm.nih.gov/detailedresult.php?img=PMC4348553_13321_2015_55_Fig2_HTML&amp;req=4</a:t>
            </a:r>
          </a:p>
        </p:txBody>
      </p:sp>
    </p:spTree>
    <p:extLst>
      <p:ext uri="{BB962C8B-B14F-4D97-AF65-F5344CB8AC3E}">
        <p14:creationId xmlns:p14="http://schemas.microsoft.com/office/powerpoint/2010/main" val="28210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Dissimilarity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543</Words>
  <Application>Microsoft Office PowerPoint</Application>
  <PresentationFormat>Widescreen</PresentationFormat>
  <Paragraphs>107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Acrobat Document</vt:lpstr>
      <vt:lpstr>Similar Compounds Show Similar Activities- Is This True for Drug Combinations? [Additional Information]</vt:lpstr>
      <vt:lpstr>Diseases Treated with Drug Combinations</vt:lpstr>
      <vt:lpstr>Similarity Property Principle </vt:lpstr>
      <vt:lpstr>PowerPoint Presentation</vt:lpstr>
      <vt:lpstr>Methods to Measure Synergy</vt:lpstr>
      <vt:lpstr>Highest Single Agent (HSA)</vt:lpstr>
      <vt:lpstr>Bliss Independence Model </vt:lpstr>
      <vt:lpstr>Loewe Additivity Model </vt:lpstr>
      <vt:lpstr>Methods to Measure Dissimilarity</vt:lpstr>
      <vt:lpstr>RMSE</vt:lpstr>
      <vt:lpstr>Euclidean</vt:lpstr>
      <vt:lpstr>Two – Sample KS Test</vt:lpstr>
      <vt:lpstr>Syrjala Test</vt:lpstr>
      <vt:lpstr>Computing Comparisons for All Drugs in an Assay</vt:lpstr>
      <vt:lpstr>Dissimilarity Metrics-  Response Matrices in an Assay</vt:lpstr>
      <vt:lpstr>Dissimilarity of Compounds- Steps</vt:lpstr>
      <vt:lpstr>Structure Correlated With Response- Dissimilarity of Compounds</vt:lpstr>
      <vt:lpstr>Dose Response Correlated With Response- Dissimilarity of Dose Responses</vt:lpstr>
      <vt:lpstr>Three Malaria Assays</vt:lpstr>
      <vt:lpstr>RMSE- Three Assays</vt:lpstr>
      <vt:lpstr>Syrjala- Three Assays</vt:lpstr>
      <vt:lpstr>Question 2: Structure Correlated With Combination Response- Three Malaria Strains: HB3 (AID 1764), dD2 (AID 1763), 3D7 (AID 1764)</vt:lpstr>
      <vt:lpstr>Question 2: Structure Correlated With Synergy-  Three Malaria Strains: HB3 (AID 1764), dD2 (AID 1763), 3D7 (AID 1764)</vt:lpstr>
      <vt:lpstr>Question 3: Dose Response Correlated With Combination Response- Three Malaria Strains: HB3 (AID 1764), dD2 (AID 1763), 3D7 (AID 1764)</vt:lpstr>
      <vt:lpstr>Question 3: Dose Response Correlated With Synergy- Three Malaria Strains: HB3 (AID 1764), dD2 (AID 1763), 3D7 (AID 1764)</vt:lpstr>
      <vt:lpstr>Activity Correlated with Synergy- Response Surfaces vs Delta Bliss Surfaces</vt:lpstr>
      <vt:lpstr>Question 2: Activity Correlated With Synergy- Malaria Assay 1764</vt:lpstr>
      <vt:lpstr>Question 2: Activity Correlated With Synergy- Response Surfaces vs Delta Bliss Surfaces </vt:lpstr>
      <vt:lpstr>Three Malaria Assays</vt:lpstr>
      <vt:lpstr>Dose Response- Lin’s CCC</vt:lpstr>
      <vt:lpstr>Lin’s CCC- concordance correlation coefficient</vt:lpstr>
      <vt:lpstr>Discordant Pairs</vt:lpstr>
      <vt:lpstr>Three Malaria Assays- Discordant Pairs</vt:lpstr>
      <vt:lpstr>Assay 6410</vt:lpstr>
      <vt:lpstr>Assay 6410</vt:lpstr>
      <vt:lpstr>PowerPoint Presentation</vt:lpstr>
      <vt:lpstr>PowerPoint Presentation</vt:lpstr>
      <vt:lpstr>Assay 265</vt:lpstr>
      <vt:lpstr>Dissimilarity Metrics</vt:lpstr>
      <vt:lpstr>Clustering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Compounds Show Similar Activities- Is This True for Drug Combinations? [Additional Information]</dc:title>
  <dc:creator>Lee, Sarita (NIH/NCATS) [F]</dc:creator>
  <cp:lastModifiedBy>Lee, Sarita (NIH/NCATS) [F]</cp:lastModifiedBy>
  <cp:revision>23</cp:revision>
  <dcterms:created xsi:type="dcterms:W3CDTF">2017-08-02T16:33:19Z</dcterms:created>
  <dcterms:modified xsi:type="dcterms:W3CDTF">2017-08-07T16:09:38Z</dcterms:modified>
</cp:coreProperties>
</file>